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65" r:id="rId5"/>
    <p:sldId id="261" r:id="rId6"/>
    <p:sldId id="275" r:id="rId7"/>
    <p:sldId id="262" r:id="rId8"/>
    <p:sldId id="264" r:id="rId9"/>
    <p:sldId id="266" r:id="rId10"/>
    <p:sldId id="268" r:id="rId11"/>
    <p:sldId id="269" r:id="rId12"/>
    <p:sldId id="270" r:id="rId13"/>
    <p:sldId id="271" r:id="rId14"/>
    <p:sldId id="272" r:id="rId15"/>
    <p:sldId id="273"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6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CA"/>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CA"/>
          </a:p>
        </p:txBody>
      </p:sp>
      <p:sp>
        <p:nvSpPr>
          <p:cNvPr id="4" name="Date Placeholder 3"/>
          <p:cNvSpPr>
            <a:spLocks noGrp="1"/>
          </p:cNvSpPr>
          <p:nvPr>
            <p:ph type="dt" sz="half" idx="10"/>
          </p:nvPr>
        </p:nvSpPr>
        <p:spPr/>
        <p:txBody>
          <a:bodyPr/>
          <a:lstStyle/>
          <a:p>
            <a:fld id="{188CAE2E-9D66-4393-9F24-5BAAA4E2F46D}" type="datetimeFigureOut">
              <a:rPr lang="en-CA" smtClean="0"/>
              <a:t>2017-09-11</a:t>
            </a:fld>
            <a:endParaRPr lang="en-CA"/>
          </a:p>
        </p:txBody>
      </p:sp>
      <p:sp>
        <p:nvSpPr>
          <p:cNvPr id="5" name="Footer Placeholder 4"/>
          <p:cNvSpPr>
            <a:spLocks noGrp="1"/>
          </p:cNvSpPr>
          <p:nvPr>
            <p:ph type="ftr" sz="quarter" idx="11"/>
          </p:nvPr>
        </p:nvSpPr>
        <p:spPr/>
        <p:txBody>
          <a:bodyPr/>
          <a:lstStyle/>
          <a:p>
            <a:endParaRPr lang="en-CA"/>
          </a:p>
        </p:txBody>
      </p:sp>
      <p:sp>
        <p:nvSpPr>
          <p:cNvPr id="6" name="Slide Number Placeholder 5"/>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318270742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10"/>
          </p:nvPr>
        </p:nvSpPr>
        <p:spPr/>
        <p:txBody>
          <a:bodyPr/>
          <a:lstStyle/>
          <a:p>
            <a:fld id="{188CAE2E-9D66-4393-9F24-5BAAA4E2F46D}" type="datetimeFigureOut">
              <a:rPr lang="en-CA" smtClean="0"/>
              <a:t>2017-09-11</a:t>
            </a:fld>
            <a:endParaRPr lang="en-CA"/>
          </a:p>
        </p:txBody>
      </p:sp>
      <p:sp>
        <p:nvSpPr>
          <p:cNvPr id="5" name="Footer Placeholder 4"/>
          <p:cNvSpPr>
            <a:spLocks noGrp="1"/>
          </p:cNvSpPr>
          <p:nvPr>
            <p:ph type="ftr" sz="quarter" idx="11"/>
          </p:nvPr>
        </p:nvSpPr>
        <p:spPr/>
        <p:txBody>
          <a:bodyPr/>
          <a:lstStyle/>
          <a:p>
            <a:endParaRPr lang="en-CA"/>
          </a:p>
        </p:txBody>
      </p:sp>
      <p:sp>
        <p:nvSpPr>
          <p:cNvPr id="6" name="Slide Number Placeholder 5"/>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35971449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CA"/>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10"/>
          </p:nvPr>
        </p:nvSpPr>
        <p:spPr/>
        <p:txBody>
          <a:bodyPr/>
          <a:lstStyle/>
          <a:p>
            <a:fld id="{188CAE2E-9D66-4393-9F24-5BAAA4E2F46D}" type="datetimeFigureOut">
              <a:rPr lang="en-CA" smtClean="0"/>
              <a:t>2017-09-11</a:t>
            </a:fld>
            <a:endParaRPr lang="en-CA"/>
          </a:p>
        </p:txBody>
      </p:sp>
      <p:sp>
        <p:nvSpPr>
          <p:cNvPr id="5" name="Footer Placeholder 4"/>
          <p:cNvSpPr>
            <a:spLocks noGrp="1"/>
          </p:cNvSpPr>
          <p:nvPr>
            <p:ph type="ftr" sz="quarter" idx="11"/>
          </p:nvPr>
        </p:nvSpPr>
        <p:spPr/>
        <p:txBody>
          <a:bodyPr/>
          <a:lstStyle/>
          <a:p>
            <a:endParaRPr lang="en-CA"/>
          </a:p>
        </p:txBody>
      </p:sp>
      <p:sp>
        <p:nvSpPr>
          <p:cNvPr id="6" name="Slide Number Placeholder 5"/>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188198343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10"/>
          </p:nvPr>
        </p:nvSpPr>
        <p:spPr/>
        <p:txBody>
          <a:bodyPr/>
          <a:lstStyle/>
          <a:p>
            <a:fld id="{188CAE2E-9D66-4393-9F24-5BAAA4E2F46D}" type="datetimeFigureOut">
              <a:rPr lang="en-CA" smtClean="0"/>
              <a:t>2017-09-11</a:t>
            </a:fld>
            <a:endParaRPr lang="en-CA"/>
          </a:p>
        </p:txBody>
      </p:sp>
      <p:sp>
        <p:nvSpPr>
          <p:cNvPr id="5" name="Footer Placeholder 4"/>
          <p:cNvSpPr>
            <a:spLocks noGrp="1"/>
          </p:cNvSpPr>
          <p:nvPr>
            <p:ph type="ftr" sz="quarter" idx="11"/>
          </p:nvPr>
        </p:nvSpPr>
        <p:spPr/>
        <p:txBody>
          <a:bodyPr/>
          <a:lstStyle/>
          <a:p>
            <a:endParaRPr lang="en-CA"/>
          </a:p>
        </p:txBody>
      </p:sp>
      <p:sp>
        <p:nvSpPr>
          <p:cNvPr id="6" name="Slide Number Placeholder 5"/>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332201887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CA"/>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88CAE2E-9D66-4393-9F24-5BAAA4E2F46D}" type="datetimeFigureOut">
              <a:rPr lang="en-CA" smtClean="0"/>
              <a:t>2017-09-11</a:t>
            </a:fld>
            <a:endParaRPr lang="en-CA"/>
          </a:p>
        </p:txBody>
      </p:sp>
      <p:sp>
        <p:nvSpPr>
          <p:cNvPr id="5" name="Footer Placeholder 4"/>
          <p:cNvSpPr>
            <a:spLocks noGrp="1"/>
          </p:cNvSpPr>
          <p:nvPr>
            <p:ph type="ftr" sz="quarter" idx="11"/>
          </p:nvPr>
        </p:nvSpPr>
        <p:spPr/>
        <p:txBody>
          <a:bodyPr/>
          <a:lstStyle/>
          <a:p>
            <a:endParaRPr lang="en-CA"/>
          </a:p>
        </p:txBody>
      </p:sp>
      <p:sp>
        <p:nvSpPr>
          <p:cNvPr id="6" name="Slide Number Placeholder 5"/>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272058919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5" name="Date Placeholder 4"/>
          <p:cNvSpPr>
            <a:spLocks noGrp="1"/>
          </p:cNvSpPr>
          <p:nvPr>
            <p:ph type="dt" sz="half" idx="10"/>
          </p:nvPr>
        </p:nvSpPr>
        <p:spPr/>
        <p:txBody>
          <a:bodyPr/>
          <a:lstStyle/>
          <a:p>
            <a:fld id="{188CAE2E-9D66-4393-9F24-5BAAA4E2F46D}" type="datetimeFigureOut">
              <a:rPr lang="en-CA" smtClean="0"/>
              <a:t>2017-09-11</a:t>
            </a:fld>
            <a:endParaRPr lang="en-CA"/>
          </a:p>
        </p:txBody>
      </p:sp>
      <p:sp>
        <p:nvSpPr>
          <p:cNvPr id="6" name="Footer Placeholder 5"/>
          <p:cNvSpPr>
            <a:spLocks noGrp="1"/>
          </p:cNvSpPr>
          <p:nvPr>
            <p:ph type="ftr" sz="quarter" idx="11"/>
          </p:nvPr>
        </p:nvSpPr>
        <p:spPr/>
        <p:txBody>
          <a:bodyPr/>
          <a:lstStyle/>
          <a:p>
            <a:endParaRPr lang="en-CA"/>
          </a:p>
        </p:txBody>
      </p:sp>
      <p:sp>
        <p:nvSpPr>
          <p:cNvPr id="7" name="Slide Number Placeholder 6"/>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203750577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CA"/>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7" name="Date Placeholder 6"/>
          <p:cNvSpPr>
            <a:spLocks noGrp="1"/>
          </p:cNvSpPr>
          <p:nvPr>
            <p:ph type="dt" sz="half" idx="10"/>
          </p:nvPr>
        </p:nvSpPr>
        <p:spPr/>
        <p:txBody>
          <a:bodyPr/>
          <a:lstStyle/>
          <a:p>
            <a:fld id="{188CAE2E-9D66-4393-9F24-5BAAA4E2F46D}" type="datetimeFigureOut">
              <a:rPr lang="en-CA" smtClean="0"/>
              <a:t>2017-09-11</a:t>
            </a:fld>
            <a:endParaRPr lang="en-CA"/>
          </a:p>
        </p:txBody>
      </p:sp>
      <p:sp>
        <p:nvSpPr>
          <p:cNvPr id="8" name="Footer Placeholder 7"/>
          <p:cNvSpPr>
            <a:spLocks noGrp="1"/>
          </p:cNvSpPr>
          <p:nvPr>
            <p:ph type="ftr" sz="quarter" idx="11"/>
          </p:nvPr>
        </p:nvSpPr>
        <p:spPr/>
        <p:txBody>
          <a:bodyPr/>
          <a:lstStyle/>
          <a:p>
            <a:endParaRPr lang="en-CA"/>
          </a:p>
        </p:txBody>
      </p:sp>
      <p:sp>
        <p:nvSpPr>
          <p:cNvPr id="9" name="Slide Number Placeholder 8"/>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10163785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CA"/>
          </a:p>
        </p:txBody>
      </p:sp>
      <p:sp>
        <p:nvSpPr>
          <p:cNvPr id="3" name="Date Placeholder 2"/>
          <p:cNvSpPr>
            <a:spLocks noGrp="1"/>
          </p:cNvSpPr>
          <p:nvPr>
            <p:ph type="dt" sz="half" idx="10"/>
          </p:nvPr>
        </p:nvSpPr>
        <p:spPr/>
        <p:txBody>
          <a:bodyPr/>
          <a:lstStyle/>
          <a:p>
            <a:fld id="{188CAE2E-9D66-4393-9F24-5BAAA4E2F46D}" type="datetimeFigureOut">
              <a:rPr lang="en-CA" smtClean="0"/>
              <a:t>2017-09-11</a:t>
            </a:fld>
            <a:endParaRPr lang="en-CA"/>
          </a:p>
        </p:txBody>
      </p:sp>
      <p:sp>
        <p:nvSpPr>
          <p:cNvPr id="4" name="Footer Placeholder 3"/>
          <p:cNvSpPr>
            <a:spLocks noGrp="1"/>
          </p:cNvSpPr>
          <p:nvPr>
            <p:ph type="ftr" sz="quarter" idx="11"/>
          </p:nvPr>
        </p:nvSpPr>
        <p:spPr/>
        <p:txBody>
          <a:bodyPr/>
          <a:lstStyle/>
          <a:p>
            <a:endParaRPr lang="en-CA"/>
          </a:p>
        </p:txBody>
      </p:sp>
      <p:sp>
        <p:nvSpPr>
          <p:cNvPr id="5" name="Slide Number Placeholder 4"/>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10897301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88CAE2E-9D66-4393-9F24-5BAAA4E2F46D}" type="datetimeFigureOut">
              <a:rPr lang="en-CA" smtClean="0"/>
              <a:t>2017-09-11</a:t>
            </a:fld>
            <a:endParaRPr lang="en-CA"/>
          </a:p>
        </p:txBody>
      </p:sp>
      <p:sp>
        <p:nvSpPr>
          <p:cNvPr id="3" name="Footer Placeholder 2"/>
          <p:cNvSpPr>
            <a:spLocks noGrp="1"/>
          </p:cNvSpPr>
          <p:nvPr>
            <p:ph type="ftr" sz="quarter" idx="11"/>
          </p:nvPr>
        </p:nvSpPr>
        <p:spPr/>
        <p:txBody>
          <a:bodyPr/>
          <a:lstStyle/>
          <a:p>
            <a:endParaRPr lang="en-CA"/>
          </a:p>
        </p:txBody>
      </p:sp>
      <p:sp>
        <p:nvSpPr>
          <p:cNvPr id="4" name="Slide Number Placeholder 3"/>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18949266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CA"/>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88CAE2E-9D66-4393-9F24-5BAAA4E2F46D}" type="datetimeFigureOut">
              <a:rPr lang="en-CA" smtClean="0"/>
              <a:t>2017-09-11</a:t>
            </a:fld>
            <a:endParaRPr lang="en-CA"/>
          </a:p>
        </p:txBody>
      </p:sp>
      <p:sp>
        <p:nvSpPr>
          <p:cNvPr id="6" name="Footer Placeholder 5"/>
          <p:cNvSpPr>
            <a:spLocks noGrp="1"/>
          </p:cNvSpPr>
          <p:nvPr>
            <p:ph type="ftr" sz="quarter" idx="11"/>
          </p:nvPr>
        </p:nvSpPr>
        <p:spPr/>
        <p:txBody>
          <a:bodyPr/>
          <a:lstStyle/>
          <a:p>
            <a:endParaRPr lang="en-CA"/>
          </a:p>
        </p:txBody>
      </p:sp>
      <p:sp>
        <p:nvSpPr>
          <p:cNvPr id="7" name="Slide Number Placeholder 6"/>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13684998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CA"/>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CA"/>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88CAE2E-9D66-4393-9F24-5BAAA4E2F46D}" type="datetimeFigureOut">
              <a:rPr lang="en-CA" smtClean="0"/>
              <a:t>2017-09-11</a:t>
            </a:fld>
            <a:endParaRPr lang="en-CA"/>
          </a:p>
        </p:txBody>
      </p:sp>
      <p:sp>
        <p:nvSpPr>
          <p:cNvPr id="6" name="Footer Placeholder 5"/>
          <p:cNvSpPr>
            <a:spLocks noGrp="1"/>
          </p:cNvSpPr>
          <p:nvPr>
            <p:ph type="ftr" sz="quarter" idx="11"/>
          </p:nvPr>
        </p:nvSpPr>
        <p:spPr/>
        <p:txBody>
          <a:bodyPr/>
          <a:lstStyle/>
          <a:p>
            <a:endParaRPr lang="en-CA"/>
          </a:p>
        </p:txBody>
      </p:sp>
      <p:sp>
        <p:nvSpPr>
          <p:cNvPr id="7" name="Slide Number Placeholder 6"/>
          <p:cNvSpPr>
            <a:spLocks noGrp="1"/>
          </p:cNvSpPr>
          <p:nvPr>
            <p:ph type="sldNum" sz="quarter" idx="12"/>
          </p:nvPr>
        </p:nvSpPr>
        <p:spPr/>
        <p:txBody>
          <a:bodyPr/>
          <a:lstStyle/>
          <a:p>
            <a:fld id="{AC2D9D19-9F73-4BB8-8926-87C021594E75}" type="slidenum">
              <a:rPr lang="en-CA" smtClean="0"/>
              <a:t>‹#›</a:t>
            </a:fld>
            <a:endParaRPr lang="en-CA"/>
          </a:p>
        </p:txBody>
      </p:sp>
    </p:spTree>
    <p:extLst>
      <p:ext uri="{BB962C8B-B14F-4D97-AF65-F5344CB8AC3E}">
        <p14:creationId xmlns:p14="http://schemas.microsoft.com/office/powerpoint/2010/main" val="372441561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CA"/>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CA"/>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88CAE2E-9D66-4393-9F24-5BAAA4E2F46D}" type="datetimeFigureOut">
              <a:rPr lang="en-CA" smtClean="0"/>
              <a:t>2017-09-11</a:t>
            </a:fld>
            <a:endParaRPr lang="en-CA"/>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CA"/>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C2D9D19-9F73-4BB8-8926-87C021594E75}" type="slidenum">
              <a:rPr lang="en-CA" smtClean="0"/>
              <a:t>‹#›</a:t>
            </a:fld>
            <a:endParaRPr lang="en-CA"/>
          </a:p>
        </p:txBody>
      </p:sp>
    </p:spTree>
    <p:extLst>
      <p:ext uri="{BB962C8B-B14F-4D97-AF65-F5344CB8AC3E}">
        <p14:creationId xmlns:p14="http://schemas.microsoft.com/office/powerpoint/2010/main" val="11858566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www.bdc.ca/en/articles-tools/entrepreneur-toolkit/business-assessments/pages/self-assessment-test-your-entrepreneurial-potential.aspx"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My Skills Profile</a:t>
            </a:r>
            <a:endParaRPr lang="en-CA" dirty="0"/>
          </a:p>
        </p:txBody>
      </p:sp>
      <p:sp>
        <p:nvSpPr>
          <p:cNvPr id="3" name="Subtitle 2"/>
          <p:cNvSpPr>
            <a:spLocks noGrp="1"/>
          </p:cNvSpPr>
          <p:nvPr>
            <p:ph type="subTitle" idx="1"/>
          </p:nvPr>
        </p:nvSpPr>
        <p:spPr/>
        <p:txBody>
          <a:bodyPr/>
          <a:lstStyle/>
          <a:p>
            <a:r>
              <a:rPr lang="en-US" dirty="0" smtClean="0"/>
              <a:t>Name:</a:t>
            </a:r>
          </a:p>
          <a:p>
            <a:r>
              <a:rPr lang="en-US" dirty="0" smtClean="0"/>
              <a:t>Entrepreneurship 30</a:t>
            </a:r>
          </a:p>
          <a:p>
            <a:r>
              <a:rPr lang="en-US" dirty="0" smtClean="0"/>
              <a:t>Date Last Updated: </a:t>
            </a:r>
            <a:endParaRPr lang="en-CA" dirty="0"/>
          </a:p>
        </p:txBody>
      </p:sp>
    </p:spTree>
    <p:extLst>
      <p:ext uri="{BB962C8B-B14F-4D97-AF65-F5344CB8AC3E}">
        <p14:creationId xmlns:p14="http://schemas.microsoft.com/office/powerpoint/2010/main" val="34058436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extLst>
              <p:ext uri="{D42A27DB-BD31-4B8C-83A1-F6EECF244321}">
                <p14:modId xmlns:p14="http://schemas.microsoft.com/office/powerpoint/2010/main" val="1389632895"/>
              </p:ext>
            </p:extLst>
          </p:nvPr>
        </p:nvGraphicFramePr>
        <p:xfrm>
          <a:off x="2743200" y="381000"/>
          <a:ext cx="3657600" cy="5857240"/>
        </p:xfrm>
        <a:graphic>
          <a:graphicData uri="http://schemas.openxmlformats.org/drawingml/2006/table">
            <a:tbl>
              <a:tblPr firstRow="1" bandRow="1">
                <a:tableStyleId>{5C22544A-7EE6-4342-B048-85BDC9FD1C3A}</a:tableStyleId>
              </a:tblPr>
              <a:tblGrid>
                <a:gridCol w="2133600">
                  <a:extLst>
                    <a:ext uri="{9D8B030D-6E8A-4147-A177-3AD203B41FA5}">
                      <a16:colId xmlns:a16="http://schemas.microsoft.com/office/drawing/2014/main" val="20000"/>
                    </a:ext>
                  </a:extLst>
                </a:gridCol>
                <a:gridCol w="838200">
                  <a:extLst>
                    <a:ext uri="{9D8B030D-6E8A-4147-A177-3AD203B41FA5}">
                      <a16:colId xmlns:a16="http://schemas.microsoft.com/office/drawing/2014/main" val="20001"/>
                    </a:ext>
                  </a:extLst>
                </a:gridCol>
                <a:gridCol w="685800">
                  <a:extLst>
                    <a:ext uri="{9D8B030D-6E8A-4147-A177-3AD203B41FA5}">
                      <a16:colId xmlns:a16="http://schemas.microsoft.com/office/drawing/2014/main" val="20002"/>
                    </a:ext>
                  </a:extLst>
                </a:gridCol>
              </a:tblGrid>
              <a:tr h="370840">
                <a:tc>
                  <a:txBody>
                    <a:bodyPr/>
                    <a:lstStyle/>
                    <a:p>
                      <a:pPr algn="ctr"/>
                      <a:r>
                        <a:rPr lang="en-US" dirty="0" smtClean="0"/>
                        <a:t>Skills</a:t>
                      </a:r>
                      <a:endParaRPr lang="en-CA" dirty="0"/>
                    </a:p>
                  </a:txBody>
                  <a:tcPr/>
                </a:tc>
                <a:tc>
                  <a:txBody>
                    <a:bodyPr/>
                    <a:lstStyle/>
                    <a:p>
                      <a:pPr algn="ctr"/>
                      <a:r>
                        <a:rPr lang="en-US" dirty="0" smtClean="0"/>
                        <a:t>Rating</a:t>
                      </a:r>
                      <a:endParaRPr lang="en-CA" dirty="0"/>
                    </a:p>
                  </a:txBody>
                  <a:tcPr/>
                </a:tc>
                <a:tc>
                  <a:txBody>
                    <a:bodyPr/>
                    <a:lstStyle/>
                    <a:p>
                      <a:pPr algn="ctr"/>
                      <a:r>
                        <a:rPr lang="en-US" dirty="0" smtClean="0"/>
                        <a:t>I,</a:t>
                      </a:r>
                      <a:r>
                        <a:rPr lang="en-US" baseline="0" dirty="0" smtClean="0"/>
                        <a:t> L, E</a:t>
                      </a:r>
                      <a:endParaRPr lang="en-CA" dirty="0"/>
                    </a:p>
                  </a:txBody>
                  <a:tcPr/>
                </a:tc>
                <a:extLst>
                  <a:ext uri="{0D108BD9-81ED-4DB2-BD59-A6C34878D82A}">
                    <a16:rowId xmlns:a16="http://schemas.microsoft.com/office/drawing/2014/main" val="10000"/>
                  </a:ext>
                </a:extLst>
              </a:tr>
              <a:tr h="1097280">
                <a:tc>
                  <a:txBody>
                    <a:bodyPr/>
                    <a:lstStyle/>
                    <a:p>
                      <a:pPr algn="ctr"/>
                      <a:r>
                        <a:rPr lang="en-US" dirty="0" smtClean="0"/>
                        <a:t>Willing to take initiative</a:t>
                      </a:r>
                      <a:endParaRPr lang="en-CA" dirty="0"/>
                    </a:p>
                  </a:txBody>
                  <a:tcPr anchor="ctr"/>
                </a:tc>
                <a:tc>
                  <a:txBody>
                    <a:bodyPr/>
                    <a:lstStyle/>
                    <a:p>
                      <a:pPr algn="ctr"/>
                      <a:endParaRPr lang="en-CA" dirty="0"/>
                    </a:p>
                  </a:txBody>
                  <a:tcPr anchor="ctr"/>
                </a:tc>
                <a:tc>
                  <a:txBody>
                    <a:bodyPr/>
                    <a:lstStyle/>
                    <a:p>
                      <a:pPr algn="ctr"/>
                      <a:endParaRPr lang="en-CA" dirty="0"/>
                    </a:p>
                  </a:txBody>
                  <a:tcPr anchor="ctr"/>
                </a:tc>
                <a:extLst>
                  <a:ext uri="{0D108BD9-81ED-4DB2-BD59-A6C34878D82A}">
                    <a16:rowId xmlns:a16="http://schemas.microsoft.com/office/drawing/2014/main" val="10001"/>
                  </a:ext>
                </a:extLst>
              </a:tr>
              <a:tr h="1097280">
                <a:tc>
                  <a:txBody>
                    <a:bodyPr/>
                    <a:lstStyle/>
                    <a:p>
                      <a:pPr algn="ctr"/>
                      <a:r>
                        <a:rPr lang="en-US" dirty="0" smtClean="0"/>
                        <a:t>Strong Sense of Commitment</a:t>
                      </a:r>
                      <a:endParaRPr lang="en-CA" dirty="0"/>
                    </a:p>
                  </a:txBody>
                  <a:tcPr anchor="ctr"/>
                </a:tc>
                <a:tc>
                  <a:txBody>
                    <a:bodyPr/>
                    <a:lstStyle/>
                    <a:p>
                      <a:pPr algn="ctr"/>
                      <a:endParaRPr lang="en-CA" dirty="0"/>
                    </a:p>
                  </a:txBody>
                  <a:tcPr anchor="ctr"/>
                </a:tc>
                <a:tc>
                  <a:txBody>
                    <a:bodyPr/>
                    <a:lstStyle/>
                    <a:p>
                      <a:pPr algn="ctr"/>
                      <a:endParaRPr lang="en-CA" dirty="0"/>
                    </a:p>
                  </a:txBody>
                  <a:tcPr anchor="ctr"/>
                </a:tc>
                <a:extLst>
                  <a:ext uri="{0D108BD9-81ED-4DB2-BD59-A6C34878D82A}">
                    <a16:rowId xmlns:a16="http://schemas.microsoft.com/office/drawing/2014/main" val="10002"/>
                  </a:ext>
                </a:extLst>
              </a:tr>
              <a:tr h="1097280">
                <a:tc>
                  <a:txBody>
                    <a:bodyPr/>
                    <a:lstStyle/>
                    <a:p>
                      <a:pPr algn="ctr"/>
                      <a:r>
                        <a:rPr lang="en-US" dirty="0" smtClean="0"/>
                        <a:t>High Energy Level</a:t>
                      </a:r>
                      <a:endParaRPr lang="en-CA" dirty="0"/>
                    </a:p>
                  </a:txBody>
                  <a:tcPr anchor="ctr"/>
                </a:tc>
                <a:tc>
                  <a:txBody>
                    <a:bodyPr/>
                    <a:lstStyle/>
                    <a:p>
                      <a:pPr algn="ctr"/>
                      <a:endParaRPr lang="en-CA" dirty="0"/>
                    </a:p>
                  </a:txBody>
                  <a:tcPr anchor="ctr"/>
                </a:tc>
                <a:tc>
                  <a:txBody>
                    <a:bodyPr/>
                    <a:lstStyle/>
                    <a:p>
                      <a:pPr algn="ctr"/>
                      <a:endParaRPr lang="en-CA" dirty="0"/>
                    </a:p>
                  </a:txBody>
                  <a:tcPr anchor="ctr"/>
                </a:tc>
                <a:extLst>
                  <a:ext uri="{0D108BD9-81ED-4DB2-BD59-A6C34878D82A}">
                    <a16:rowId xmlns:a16="http://schemas.microsoft.com/office/drawing/2014/main" val="10003"/>
                  </a:ext>
                </a:extLst>
              </a:tr>
              <a:tr h="1097280">
                <a:tc>
                  <a:txBody>
                    <a:bodyPr/>
                    <a:lstStyle/>
                    <a:p>
                      <a:pPr algn="ctr"/>
                      <a:r>
                        <a:rPr lang="en-US" dirty="0" smtClean="0"/>
                        <a:t>Ability</a:t>
                      </a:r>
                      <a:r>
                        <a:rPr lang="en-US" baseline="0" dirty="0" smtClean="0"/>
                        <a:t> to give and receive feedback.</a:t>
                      </a:r>
                      <a:endParaRPr lang="en-CA" dirty="0"/>
                    </a:p>
                  </a:txBody>
                  <a:tcPr anchor="ctr"/>
                </a:tc>
                <a:tc>
                  <a:txBody>
                    <a:bodyPr/>
                    <a:lstStyle/>
                    <a:p>
                      <a:pPr algn="ctr"/>
                      <a:endParaRPr lang="en-CA" dirty="0"/>
                    </a:p>
                  </a:txBody>
                  <a:tcPr anchor="ctr"/>
                </a:tc>
                <a:tc>
                  <a:txBody>
                    <a:bodyPr/>
                    <a:lstStyle/>
                    <a:p>
                      <a:pPr algn="ctr"/>
                      <a:endParaRPr lang="en-CA" dirty="0"/>
                    </a:p>
                  </a:txBody>
                  <a:tcPr anchor="ctr"/>
                </a:tc>
                <a:extLst>
                  <a:ext uri="{0D108BD9-81ED-4DB2-BD59-A6C34878D82A}">
                    <a16:rowId xmlns:a16="http://schemas.microsoft.com/office/drawing/2014/main" val="10004"/>
                  </a:ext>
                </a:extLst>
              </a:tr>
              <a:tr h="1097280">
                <a:tc>
                  <a:txBody>
                    <a:bodyPr/>
                    <a:lstStyle/>
                    <a:p>
                      <a:pPr algn="ctr"/>
                      <a:r>
                        <a:rPr lang="en-US" dirty="0" smtClean="0"/>
                        <a:t>Integrity</a:t>
                      </a:r>
                      <a:endParaRPr lang="en-CA" dirty="0"/>
                    </a:p>
                  </a:txBody>
                  <a:tcPr anchor="ctr"/>
                </a:tc>
                <a:tc>
                  <a:txBody>
                    <a:bodyPr/>
                    <a:lstStyle/>
                    <a:p>
                      <a:pPr algn="ctr"/>
                      <a:endParaRPr lang="en-CA" dirty="0"/>
                    </a:p>
                  </a:txBody>
                  <a:tcPr anchor="ctr"/>
                </a:tc>
                <a:tc>
                  <a:txBody>
                    <a:bodyPr/>
                    <a:lstStyle/>
                    <a:p>
                      <a:pPr algn="ctr"/>
                      <a:endParaRPr lang="en-CA" dirty="0"/>
                    </a:p>
                  </a:txBody>
                  <a:tcPr anchor="ctr"/>
                </a:tc>
                <a:extLst>
                  <a:ext uri="{0D108BD9-81ED-4DB2-BD59-A6C34878D82A}">
                    <a16:rowId xmlns:a16="http://schemas.microsoft.com/office/drawing/2014/main" val="10005"/>
                  </a:ext>
                </a:extLst>
              </a:tr>
            </a:tbl>
          </a:graphicData>
        </a:graphic>
      </p:graphicFrame>
    </p:spTree>
    <p:extLst>
      <p:ext uri="{BB962C8B-B14F-4D97-AF65-F5344CB8AC3E}">
        <p14:creationId xmlns:p14="http://schemas.microsoft.com/office/powerpoint/2010/main" val="283683098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smtClean="0"/>
              <a:t>Examination time</a:t>
            </a:r>
            <a:endParaRPr lang="en-CA" dirty="0"/>
          </a:p>
        </p:txBody>
      </p:sp>
      <p:sp>
        <p:nvSpPr>
          <p:cNvPr id="5" name="Subtitle 4"/>
          <p:cNvSpPr>
            <a:spLocks noGrp="1"/>
          </p:cNvSpPr>
          <p:nvPr>
            <p:ph type="subTitle" idx="1"/>
          </p:nvPr>
        </p:nvSpPr>
        <p:spPr/>
        <p:txBody>
          <a:bodyPr/>
          <a:lstStyle/>
          <a:p>
            <a:r>
              <a:rPr lang="en-US" dirty="0" smtClean="0"/>
              <a:t>For each of the critical skills below, tell me the ones you think you have and provide proof. </a:t>
            </a:r>
            <a:endParaRPr lang="en-CA" dirty="0"/>
          </a:p>
        </p:txBody>
      </p:sp>
    </p:spTree>
    <p:extLst>
      <p:ext uri="{BB962C8B-B14F-4D97-AF65-F5344CB8AC3E}">
        <p14:creationId xmlns:p14="http://schemas.microsoft.com/office/powerpoint/2010/main" val="170777138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extLst>
              <p:ext uri="{D42A27DB-BD31-4B8C-83A1-F6EECF244321}">
                <p14:modId xmlns:p14="http://schemas.microsoft.com/office/powerpoint/2010/main" val="2887665180"/>
              </p:ext>
            </p:extLst>
          </p:nvPr>
        </p:nvGraphicFramePr>
        <p:xfrm>
          <a:off x="381000" y="228600"/>
          <a:ext cx="8534400" cy="5857240"/>
        </p:xfrm>
        <a:graphic>
          <a:graphicData uri="http://schemas.openxmlformats.org/drawingml/2006/table">
            <a:tbl>
              <a:tblPr firstRow="1" bandRow="1">
                <a:tableStyleId>{5C22544A-7EE6-4342-B048-85BDC9FD1C3A}</a:tableStyleId>
              </a:tblPr>
              <a:tblGrid>
                <a:gridCol w="2133600">
                  <a:extLst>
                    <a:ext uri="{9D8B030D-6E8A-4147-A177-3AD203B41FA5}">
                      <a16:colId xmlns:a16="http://schemas.microsoft.com/office/drawing/2014/main" val="20000"/>
                    </a:ext>
                  </a:extLst>
                </a:gridCol>
                <a:gridCol w="6400800">
                  <a:extLst>
                    <a:ext uri="{9D8B030D-6E8A-4147-A177-3AD203B41FA5}">
                      <a16:colId xmlns:a16="http://schemas.microsoft.com/office/drawing/2014/main" val="20001"/>
                    </a:ext>
                  </a:extLst>
                </a:gridCol>
              </a:tblGrid>
              <a:tr h="370840">
                <a:tc>
                  <a:txBody>
                    <a:bodyPr/>
                    <a:lstStyle/>
                    <a:p>
                      <a:pPr algn="ctr"/>
                      <a:r>
                        <a:rPr lang="en-US" dirty="0" smtClean="0"/>
                        <a:t>Skill</a:t>
                      </a:r>
                      <a:endParaRPr lang="en-CA" dirty="0"/>
                    </a:p>
                  </a:txBody>
                  <a:tcPr/>
                </a:tc>
                <a:tc>
                  <a:txBody>
                    <a:bodyPr/>
                    <a:lstStyle/>
                    <a:p>
                      <a:pPr algn="ctr"/>
                      <a:r>
                        <a:rPr lang="en-US" dirty="0" smtClean="0"/>
                        <a:t>Justification</a:t>
                      </a:r>
                      <a:endParaRPr lang="en-CA" dirty="0"/>
                    </a:p>
                  </a:txBody>
                  <a:tcPr/>
                </a:tc>
                <a:extLst>
                  <a:ext uri="{0D108BD9-81ED-4DB2-BD59-A6C34878D82A}">
                    <a16:rowId xmlns:a16="http://schemas.microsoft.com/office/drawing/2014/main" val="10000"/>
                  </a:ext>
                </a:extLst>
              </a:tr>
              <a:tr h="1097280">
                <a:tc>
                  <a:txBody>
                    <a:bodyPr/>
                    <a:lstStyle/>
                    <a:p>
                      <a:pPr algn="l"/>
                      <a:r>
                        <a:rPr lang="en-US" dirty="0" smtClean="0"/>
                        <a:t>Persistent</a:t>
                      </a:r>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1"/>
                  </a:ext>
                </a:extLst>
              </a:tr>
              <a:tr h="1097280">
                <a:tc>
                  <a:txBody>
                    <a:bodyPr/>
                    <a:lstStyle/>
                    <a:p>
                      <a:pPr algn="l"/>
                      <a:r>
                        <a:rPr lang="en-US" dirty="0" smtClean="0"/>
                        <a:t>Creative</a:t>
                      </a:r>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2"/>
                  </a:ext>
                </a:extLst>
              </a:tr>
              <a:tr h="1097280">
                <a:tc>
                  <a:txBody>
                    <a:bodyPr/>
                    <a:lstStyle/>
                    <a:p>
                      <a:pPr algn="l"/>
                      <a:r>
                        <a:rPr lang="en-US" dirty="0" smtClean="0"/>
                        <a:t>Team</a:t>
                      </a:r>
                      <a:r>
                        <a:rPr lang="en-US" baseline="0" dirty="0" smtClean="0"/>
                        <a:t> Builder</a:t>
                      </a:r>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3"/>
                  </a:ext>
                </a:extLst>
              </a:tr>
              <a:tr h="1097280">
                <a:tc>
                  <a:txBody>
                    <a:bodyPr/>
                    <a:lstStyle/>
                    <a:p>
                      <a:pPr algn="l"/>
                      <a:r>
                        <a:rPr lang="en-US" dirty="0" smtClean="0"/>
                        <a:t>Good</a:t>
                      </a:r>
                      <a:r>
                        <a:rPr lang="en-US" baseline="0" dirty="0" smtClean="0"/>
                        <a:t> Communicator</a:t>
                      </a:r>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4"/>
                  </a:ext>
                </a:extLst>
              </a:tr>
              <a:tr h="1097280">
                <a:tc>
                  <a:txBody>
                    <a:bodyPr/>
                    <a:lstStyle/>
                    <a:p>
                      <a:pPr algn="l"/>
                      <a:r>
                        <a:rPr lang="en-US" dirty="0" smtClean="0"/>
                        <a:t>Good Record Keeper</a:t>
                      </a:r>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5"/>
                  </a:ext>
                </a:extLst>
              </a:tr>
            </a:tbl>
          </a:graphicData>
        </a:graphic>
      </p:graphicFrame>
    </p:spTree>
    <p:extLst>
      <p:ext uri="{BB962C8B-B14F-4D97-AF65-F5344CB8AC3E}">
        <p14:creationId xmlns:p14="http://schemas.microsoft.com/office/powerpoint/2010/main" val="411494449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extLst>
              <p:ext uri="{D42A27DB-BD31-4B8C-83A1-F6EECF244321}">
                <p14:modId xmlns:p14="http://schemas.microsoft.com/office/powerpoint/2010/main" val="776742765"/>
              </p:ext>
            </p:extLst>
          </p:nvPr>
        </p:nvGraphicFramePr>
        <p:xfrm>
          <a:off x="381000" y="228600"/>
          <a:ext cx="8534400" cy="4759960"/>
        </p:xfrm>
        <a:graphic>
          <a:graphicData uri="http://schemas.openxmlformats.org/drawingml/2006/table">
            <a:tbl>
              <a:tblPr firstRow="1" bandRow="1">
                <a:tableStyleId>{5C22544A-7EE6-4342-B048-85BDC9FD1C3A}</a:tableStyleId>
              </a:tblPr>
              <a:tblGrid>
                <a:gridCol w="2133600">
                  <a:extLst>
                    <a:ext uri="{9D8B030D-6E8A-4147-A177-3AD203B41FA5}">
                      <a16:colId xmlns:a16="http://schemas.microsoft.com/office/drawing/2014/main" val="20000"/>
                    </a:ext>
                  </a:extLst>
                </a:gridCol>
                <a:gridCol w="6400800">
                  <a:extLst>
                    <a:ext uri="{9D8B030D-6E8A-4147-A177-3AD203B41FA5}">
                      <a16:colId xmlns:a16="http://schemas.microsoft.com/office/drawing/2014/main" val="20001"/>
                    </a:ext>
                  </a:extLst>
                </a:gridCol>
              </a:tblGrid>
              <a:tr h="370840">
                <a:tc>
                  <a:txBody>
                    <a:bodyPr/>
                    <a:lstStyle/>
                    <a:p>
                      <a:pPr algn="ctr"/>
                      <a:r>
                        <a:rPr lang="en-US" dirty="0" smtClean="0"/>
                        <a:t>Skill</a:t>
                      </a:r>
                      <a:endParaRPr lang="en-CA" dirty="0"/>
                    </a:p>
                  </a:txBody>
                  <a:tcPr/>
                </a:tc>
                <a:tc>
                  <a:txBody>
                    <a:bodyPr/>
                    <a:lstStyle/>
                    <a:p>
                      <a:pPr algn="ctr"/>
                      <a:r>
                        <a:rPr lang="en-US" dirty="0" smtClean="0"/>
                        <a:t>Justification</a:t>
                      </a:r>
                      <a:endParaRPr lang="en-CA" dirty="0"/>
                    </a:p>
                  </a:txBody>
                  <a:tcPr/>
                </a:tc>
                <a:extLst>
                  <a:ext uri="{0D108BD9-81ED-4DB2-BD59-A6C34878D82A}">
                    <a16:rowId xmlns:a16="http://schemas.microsoft.com/office/drawing/2014/main" val="10000"/>
                  </a:ext>
                </a:extLst>
              </a:tr>
              <a:tr h="1097280">
                <a:tc>
                  <a:txBody>
                    <a:bodyPr/>
                    <a:lstStyle/>
                    <a:p>
                      <a:pPr algn="l"/>
                      <a:r>
                        <a:rPr lang="en-US" dirty="0" smtClean="0"/>
                        <a:t>Set goals for yourself</a:t>
                      </a:r>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1"/>
                  </a:ext>
                </a:extLst>
              </a:tr>
              <a:tr h="1097280">
                <a:tc>
                  <a:txBody>
                    <a:bodyPr/>
                    <a:lstStyle/>
                    <a:p>
                      <a:pPr algn="l"/>
                      <a:r>
                        <a:rPr lang="en-US" dirty="0" smtClean="0"/>
                        <a:t>Good</a:t>
                      </a:r>
                      <a:r>
                        <a:rPr lang="en-US" baseline="0" dirty="0" smtClean="0"/>
                        <a:t> organizer</a:t>
                      </a:r>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2"/>
                  </a:ext>
                </a:extLst>
              </a:tr>
              <a:tr h="1097280">
                <a:tc>
                  <a:txBody>
                    <a:bodyPr/>
                    <a:lstStyle/>
                    <a:p>
                      <a:pPr algn="l"/>
                      <a:r>
                        <a:rPr lang="en-US" dirty="0" smtClean="0"/>
                        <a:t>Have a spirit</a:t>
                      </a:r>
                      <a:r>
                        <a:rPr lang="en-US" baseline="0" dirty="0" smtClean="0"/>
                        <a:t> of adventure</a:t>
                      </a:r>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3"/>
                  </a:ext>
                </a:extLst>
              </a:tr>
              <a:tr h="1097280">
                <a:tc>
                  <a:txBody>
                    <a:bodyPr/>
                    <a:lstStyle/>
                    <a:p>
                      <a:pPr algn="l"/>
                      <a:r>
                        <a:rPr lang="en-US" dirty="0" smtClean="0"/>
                        <a:t>Risk Taker</a:t>
                      </a:r>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4"/>
                  </a:ext>
                </a:extLst>
              </a:tr>
            </a:tbl>
          </a:graphicData>
        </a:graphic>
      </p:graphicFrame>
    </p:spTree>
    <p:extLst>
      <p:ext uri="{BB962C8B-B14F-4D97-AF65-F5344CB8AC3E}">
        <p14:creationId xmlns:p14="http://schemas.microsoft.com/office/powerpoint/2010/main" val="24301076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smtClean="0"/>
              <a:t>Summary</a:t>
            </a:r>
            <a:endParaRPr lang="en-CA" dirty="0"/>
          </a:p>
        </p:txBody>
      </p:sp>
      <p:sp>
        <p:nvSpPr>
          <p:cNvPr id="5" name="Subtitle 4"/>
          <p:cNvSpPr>
            <a:spLocks noGrp="1"/>
          </p:cNvSpPr>
          <p:nvPr>
            <p:ph type="subTitle" idx="1"/>
          </p:nvPr>
        </p:nvSpPr>
        <p:spPr/>
        <p:txBody>
          <a:bodyPr>
            <a:normAutofit fontScale="85000" lnSpcReduction="20000"/>
          </a:bodyPr>
          <a:lstStyle/>
          <a:p>
            <a:r>
              <a:rPr lang="en-US" dirty="0" smtClean="0"/>
              <a:t>In the following slide tell me whether you not you think you have what it takes to be an entrepreneur?  If you do, tell me why!  If you don’t tell me what you plan to do to increase your ability to be one.</a:t>
            </a:r>
            <a:endParaRPr lang="en-CA" dirty="0"/>
          </a:p>
        </p:txBody>
      </p:sp>
    </p:spTree>
    <p:extLst>
      <p:ext uri="{BB962C8B-B14F-4D97-AF65-F5344CB8AC3E}">
        <p14:creationId xmlns:p14="http://schemas.microsoft.com/office/powerpoint/2010/main" val="52215986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304800"/>
            <a:ext cx="8305800" cy="5821363"/>
          </a:xfrm>
        </p:spPr>
        <p:txBody>
          <a:bodyPr/>
          <a:lstStyle/>
          <a:p>
            <a:endParaRPr lang="en-CA" dirty="0"/>
          </a:p>
        </p:txBody>
      </p:sp>
    </p:spTree>
    <p:extLst>
      <p:ext uri="{BB962C8B-B14F-4D97-AF65-F5344CB8AC3E}">
        <p14:creationId xmlns:p14="http://schemas.microsoft.com/office/powerpoint/2010/main" val="240861569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ctrTitle"/>
          </p:nvPr>
        </p:nvSpPr>
        <p:spPr/>
        <p:txBody>
          <a:bodyPr/>
          <a:lstStyle/>
          <a:p>
            <a:r>
              <a:rPr lang="en-US" dirty="0" smtClean="0"/>
              <a:t>Characteristics I Possess</a:t>
            </a:r>
            <a:endParaRPr lang="en-CA" dirty="0"/>
          </a:p>
        </p:txBody>
      </p:sp>
    </p:spTree>
    <p:extLst>
      <p:ext uri="{BB962C8B-B14F-4D97-AF65-F5344CB8AC3E}">
        <p14:creationId xmlns:p14="http://schemas.microsoft.com/office/powerpoint/2010/main" val="194116827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831061738"/>
              </p:ext>
            </p:extLst>
          </p:nvPr>
        </p:nvGraphicFramePr>
        <p:xfrm>
          <a:off x="457200" y="304800"/>
          <a:ext cx="8229600" cy="5852159"/>
        </p:xfrm>
        <a:graphic>
          <a:graphicData uri="http://schemas.openxmlformats.org/drawingml/2006/table">
            <a:tbl>
              <a:tblPr firstRow="1" bandRow="1">
                <a:tableStyleId>{5C22544A-7EE6-4342-B048-85BDC9FD1C3A}</a:tableStyleId>
              </a:tblPr>
              <a:tblGrid>
                <a:gridCol w="4114800">
                  <a:extLst>
                    <a:ext uri="{9D8B030D-6E8A-4147-A177-3AD203B41FA5}">
                      <a16:colId xmlns:a16="http://schemas.microsoft.com/office/drawing/2014/main" val="20000"/>
                    </a:ext>
                  </a:extLst>
                </a:gridCol>
                <a:gridCol w="4114800">
                  <a:extLst>
                    <a:ext uri="{9D8B030D-6E8A-4147-A177-3AD203B41FA5}">
                      <a16:colId xmlns:a16="http://schemas.microsoft.com/office/drawing/2014/main" val="20001"/>
                    </a:ext>
                  </a:extLst>
                </a:gridCol>
              </a:tblGrid>
              <a:tr h="439059">
                <a:tc>
                  <a:txBody>
                    <a:bodyPr/>
                    <a:lstStyle/>
                    <a:p>
                      <a:pPr algn="ctr"/>
                      <a:r>
                        <a:rPr lang="en-US" dirty="0" smtClean="0"/>
                        <a:t>Characteristic</a:t>
                      </a:r>
                      <a:endParaRPr lang="en-CA" dirty="0"/>
                    </a:p>
                  </a:txBody>
                  <a:tcPr/>
                </a:tc>
                <a:tc>
                  <a:txBody>
                    <a:bodyPr/>
                    <a:lstStyle/>
                    <a:p>
                      <a:pPr algn="ctr"/>
                      <a:r>
                        <a:rPr lang="en-US" dirty="0" smtClean="0"/>
                        <a:t>Example from your life:</a:t>
                      </a:r>
                      <a:endParaRPr lang="en-CA" dirty="0"/>
                    </a:p>
                  </a:txBody>
                  <a:tcPr/>
                </a:tc>
                <a:extLst>
                  <a:ext uri="{0D108BD9-81ED-4DB2-BD59-A6C34878D82A}">
                    <a16:rowId xmlns:a16="http://schemas.microsoft.com/office/drawing/2014/main" val="10000"/>
                  </a:ext>
                </a:extLst>
              </a:tr>
              <a:tr h="10826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1"/>
                  </a:ext>
                </a:extLst>
              </a:tr>
              <a:tr h="10826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2"/>
                  </a:ext>
                </a:extLst>
              </a:tr>
              <a:tr h="10826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3"/>
                  </a:ext>
                </a:extLst>
              </a:tr>
              <a:tr h="10826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4"/>
                  </a:ext>
                </a:extLst>
              </a:tr>
              <a:tr h="10826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5"/>
                  </a:ext>
                </a:extLst>
              </a:tr>
            </a:tbl>
          </a:graphicData>
        </a:graphic>
      </p:graphicFrame>
      <p:sp>
        <p:nvSpPr>
          <p:cNvPr id="2" name="Title 1"/>
          <p:cNvSpPr>
            <a:spLocks noGrp="1"/>
          </p:cNvSpPr>
          <p:nvPr>
            <p:ph type="title"/>
          </p:nvPr>
        </p:nvSpPr>
        <p:spPr>
          <a:xfrm>
            <a:off x="450273" y="1981200"/>
            <a:ext cx="8229600" cy="2057400"/>
          </a:xfrm>
        </p:spPr>
        <p:txBody>
          <a:bodyPr>
            <a:noAutofit/>
          </a:bodyPr>
          <a:lstStyle/>
          <a:p>
            <a:r>
              <a:rPr lang="en-US" sz="3600" dirty="0" smtClean="0"/>
              <a:t>Use this table and </a:t>
            </a:r>
            <a:r>
              <a:rPr lang="en-US" sz="3600" dirty="0" smtClean="0"/>
              <a:t>to </a:t>
            </a:r>
            <a:r>
              <a:rPr lang="en-US" sz="3600" dirty="0" smtClean="0"/>
              <a:t>list </a:t>
            </a:r>
            <a:r>
              <a:rPr lang="en-US" sz="3600" dirty="0" smtClean="0"/>
              <a:t>5 characteristics </a:t>
            </a:r>
            <a:r>
              <a:rPr lang="en-US" sz="3600" dirty="0" smtClean="0"/>
              <a:t>you currently possess</a:t>
            </a:r>
            <a:endParaRPr lang="en-CA" sz="3600" dirty="0"/>
          </a:p>
        </p:txBody>
      </p:sp>
    </p:spTree>
    <p:extLst>
      <p:ext uri="{BB962C8B-B14F-4D97-AF65-F5344CB8AC3E}">
        <p14:creationId xmlns:p14="http://schemas.microsoft.com/office/powerpoint/2010/main" val="335924055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4260949119"/>
              </p:ext>
            </p:extLst>
          </p:nvPr>
        </p:nvGraphicFramePr>
        <p:xfrm>
          <a:off x="533400" y="228600"/>
          <a:ext cx="8229600" cy="6314440"/>
        </p:xfrm>
        <a:graphic>
          <a:graphicData uri="http://schemas.openxmlformats.org/drawingml/2006/table">
            <a:tbl>
              <a:tblPr firstRow="1" bandRow="1">
                <a:tableStyleId>{5C22544A-7EE6-4342-B048-85BDC9FD1C3A}</a:tableStyleId>
              </a:tblPr>
              <a:tblGrid>
                <a:gridCol w="4114800">
                  <a:extLst>
                    <a:ext uri="{9D8B030D-6E8A-4147-A177-3AD203B41FA5}">
                      <a16:colId xmlns:a16="http://schemas.microsoft.com/office/drawing/2014/main" val="20000"/>
                    </a:ext>
                  </a:extLst>
                </a:gridCol>
                <a:gridCol w="4114800">
                  <a:extLst>
                    <a:ext uri="{9D8B030D-6E8A-4147-A177-3AD203B41FA5}">
                      <a16:colId xmlns:a16="http://schemas.microsoft.com/office/drawing/2014/main" val="20001"/>
                    </a:ext>
                  </a:extLst>
                </a:gridCol>
              </a:tblGrid>
              <a:tr h="370840">
                <a:tc>
                  <a:txBody>
                    <a:bodyPr/>
                    <a:lstStyle/>
                    <a:p>
                      <a:pPr algn="ctr"/>
                      <a:r>
                        <a:rPr lang="en-US" dirty="0" smtClean="0"/>
                        <a:t>Characteristic</a:t>
                      </a:r>
                      <a:endParaRPr lang="en-CA" dirty="0"/>
                    </a:p>
                  </a:txBody>
                  <a:tcPr/>
                </a:tc>
                <a:tc>
                  <a:txBody>
                    <a:bodyPr/>
                    <a:lstStyle/>
                    <a:p>
                      <a:pPr algn="ctr"/>
                      <a:r>
                        <a:rPr lang="en-US" dirty="0" smtClean="0"/>
                        <a:t>How will you develop it?</a:t>
                      </a:r>
                      <a:endParaRPr lang="en-CA" dirty="0"/>
                    </a:p>
                  </a:txBody>
                  <a:tcPr/>
                </a:tc>
                <a:extLst>
                  <a:ext uri="{0D108BD9-81ED-4DB2-BD59-A6C34878D82A}">
                    <a16:rowId xmlns:a16="http://schemas.microsoft.com/office/drawing/2014/main" val="10000"/>
                  </a:ext>
                </a:extLst>
              </a:tr>
              <a:tr h="11887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1"/>
                  </a:ext>
                </a:extLst>
              </a:tr>
              <a:tr h="11887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2"/>
                  </a:ext>
                </a:extLst>
              </a:tr>
              <a:tr h="11887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3"/>
                  </a:ext>
                </a:extLst>
              </a:tr>
              <a:tr h="11887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4"/>
                  </a:ext>
                </a:extLst>
              </a:tr>
              <a:tr h="1188720">
                <a:tc>
                  <a:txBody>
                    <a:bodyPr/>
                    <a:lstStyle/>
                    <a:p>
                      <a:endParaRPr lang="en-CA" dirty="0"/>
                    </a:p>
                  </a:txBody>
                  <a:tcPr/>
                </a:tc>
                <a:tc>
                  <a:txBody>
                    <a:bodyPr/>
                    <a:lstStyle/>
                    <a:p>
                      <a:endParaRPr lang="en-CA" dirty="0"/>
                    </a:p>
                  </a:txBody>
                  <a:tcPr/>
                </a:tc>
                <a:extLst>
                  <a:ext uri="{0D108BD9-81ED-4DB2-BD59-A6C34878D82A}">
                    <a16:rowId xmlns:a16="http://schemas.microsoft.com/office/drawing/2014/main" val="10005"/>
                  </a:ext>
                </a:extLst>
              </a:tr>
            </a:tbl>
          </a:graphicData>
        </a:graphic>
      </p:graphicFrame>
      <p:sp>
        <p:nvSpPr>
          <p:cNvPr id="3" name="Title 1"/>
          <p:cNvSpPr>
            <a:spLocks noGrp="1"/>
          </p:cNvSpPr>
          <p:nvPr>
            <p:ph type="title"/>
          </p:nvPr>
        </p:nvSpPr>
        <p:spPr>
          <a:xfrm>
            <a:off x="533400" y="2667000"/>
            <a:ext cx="8229600" cy="1143000"/>
          </a:xfrm>
        </p:spPr>
        <p:txBody>
          <a:bodyPr>
            <a:normAutofit fontScale="90000"/>
          </a:bodyPr>
          <a:lstStyle/>
          <a:p>
            <a:r>
              <a:rPr lang="en-US" dirty="0" smtClean="0"/>
              <a:t>Using this table, </a:t>
            </a:r>
            <a:r>
              <a:rPr lang="en-US" dirty="0" smtClean="0"/>
              <a:t>what are the </a:t>
            </a:r>
            <a:r>
              <a:rPr lang="en-US" dirty="0" smtClean="0"/>
              <a:t>five characteristics you think you don’t have and tell me how you are going to develop them.</a:t>
            </a:r>
            <a:endParaRPr lang="en-CA" dirty="0"/>
          </a:p>
        </p:txBody>
      </p:sp>
    </p:spTree>
    <p:extLst>
      <p:ext uri="{BB962C8B-B14F-4D97-AF65-F5344CB8AC3E}">
        <p14:creationId xmlns:p14="http://schemas.microsoft.com/office/powerpoint/2010/main" val="131114377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BDC Assessment</a:t>
            </a:r>
            <a:endParaRPr lang="en-CA" dirty="0"/>
          </a:p>
        </p:txBody>
      </p:sp>
      <p:sp>
        <p:nvSpPr>
          <p:cNvPr id="3" name="Subtitle 2"/>
          <p:cNvSpPr>
            <a:spLocks noGrp="1"/>
          </p:cNvSpPr>
          <p:nvPr>
            <p:ph type="subTitle" idx="1"/>
          </p:nvPr>
        </p:nvSpPr>
        <p:spPr/>
        <p:txBody>
          <a:bodyPr>
            <a:normAutofit fontScale="85000" lnSpcReduction="20000"/>
          </a:bodyPr>
          <a:lstStyle/>
          <a:p>
            <a:r>
              <a:rPr lang="en-US" dirty="0" smtClean="0"/>
              <a:t>Click on this link and complete the survey</a:t>
            </a:r>
            <a:r>
              <a:rPr lang="en-US" dirty="0"/>
              <a:t>: </a:t>
            </a:r>
            <a:r>
              <a:rPr lang="en-US" dirty="0">
                <a:hlinkClick r:id="rId2"/>
              </a:rPr>
              <a:t>https://</a:t>
            </a:r>
            <a:r>
              <a:rPr lang="en-US" dirty="0" smtClean="0">
                <a:hlinkClick r:id="rId2"/>
              </a:rPr>
              <a:t>www.bdc.ca/en/articles-tools/entrepreneur-toolkit/business-assessments/pages/self-assessment-test-your-entrepreneurial-potential.aspx</a:t>
            </a:r>
            <a:r>
              <a:rPr lang="en-US" dirty="0" smtClean="0"/>
              <a:t> </a:t>
            </a:r>
            <a:endParaRPr lang="en-CA" dirty="0"/>
          </a:p>
        </p:txBody>
      </p:sp>
    </p:spTree>
    <p:extLst>
      <p:ext uri="{BB962C8B-B14F-4D97-AF65-F5344CB8AC3E}">
        <p14:creationId xmlns:p14="http://schemas.microsoft.com/office/powerpoint/2010/main" val="191491744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BDC Assessment Results</a:t>
            </a:r>
            <a:endParaRPr lang="en-CA" dirty="0"/>
          </a:p>
        </p:txBody>
      </p:sp>
      <p:sp>
        <p:nvSpPr>
          <p:cNvPr id="3" name="Subtitle 2"/>
          <p:cNvSpPr>
            <a:spLocks noGrp="1"/>
          </p:cNvSpPr>
          <p:nvPr>
            <p:ph type="subTitle" idx="1"/>
          </p:nvPr>
        </p:nvSpPr>
        <p:spPr/>
        <p:txBody>
          <a:bodyPr>
            <a:normAutofit/>
          </a:bodyPr>
          <a:lstStyle/>
          <a:p>
            <a:r>
              <a:rPr lang="en-US" dirty="0" smtClean="0"/>
              <a:t>Complete the survey and summarize your results on the following slide.  Tell me if you agree or disagree, why?</a:t>
            </a:r>
          </a:p>
          <a:p>
            <a:endParaRPr lang="en-US" dirty="0"/>
          </a:p>
        </p:txBody>
      </p:sp>
    </p:spTree>
    <p:extLst>
      <p:ext uri="{BB962C8B-B14F-4D97-AF65-F5344CB8AC3E}">
        <p14:creationId xmlns:p14="http://schemas.microsoft.com/office/powerpoint/2010/main" val="205704696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BDC Assessment Results</a:t>
            </a:r>
            <a:endParaRPr lang="en-CA" dirty="0"/>
          </a:p>
        </p:txBody>
      </p:sp>
      <p:sp>
        <p:nvSpPr>
          <p:cNvPr id="3" name="Content Placeholder 2"/>
          <p:cNvSpPr>
            <a:spLocks noGrp="1"/>
          </p:cNvSpPr>
          <p:nvPr>
            <p:ph idx="1"/>
          </p:nvPr>
        </p:nvSpPr>
        <p:spPr/>
        <p:txBody>
          <a:bodyPr>
            <a:normAutofit/>
          </a:bodyPr>
          <a:lstStyle/>
          <a:p>
            <a:endParaRPr lang="en-CA" sz="1600" dirty="0"/>
          </a:p>
        </p:txBody>
      </p:sp>
    </p:spTree>
    <p:extLst>
      <p:ext uri="{BB962C8B-B14F-4D97-AF65-F5344CB8AC3E}">
        <p14:creationId xmlns:p14="http://schemas.microsoft.com/office/powerpoint/2010/main" val="167028262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Critical Entrepreneurial Skills</a:t>
            </a:r>
            <a:endParaRPr lang="en-CA" dirty="0"/>
          </a:p>
        </p:txBody>
      </p:sp>
      <p:sp>
        <p:nvSpPr>
          <p:cNvPr id="3" name="Subtitle 2"/>
          <p:cNvSpPr>
            <a:spLocks noGrp="1"/>
          </p:cNvSpPr>
          <p:nvPr>
            <p:ph type="subTitle" idx="1"/>
          </p:nvPr>
        </p:nvSpPr>
        <p:spPr>
          <a:xfrm>
            <a:off x="1371600" y="3886200"/>
            <a:ext cx="6400800" cy="2438400"/>
          </a:xfrm>
        </p:spPr>
        <p:txBody>
          <a:bodyPr>
            <a:normAutofit fontScale="92500"/>
          </a:bodyPr>
          <a:lstStyle/>
          <a:p>
            <a:r>
              <a:rPr lang="en-US" dirty="0" smtClean="0"/>
              <a:t>On the following slides, rate each of the skills in the amounts on a scale of 1-10 of how important you think it is (1=not, 10=very), tell me whether each is innate(</a:t>
            </a:r>
            <a:r>
              <a:rPr lang="en-US" dirty="0" err="1" smtClean="0"/>
              <a:t>i</a:t>
            </a:r>
            <a:r>
              <a:rPr lang="en-US" dirty="0" smtClean="0"/>
              <a:t>), learned(l), or experiential (e)</a:t>
            </a:r>
            <a:endParaRPr lang="en-CA" dirty="0"/>
          </a:p>
        </p:txBody>
      </p:sp>
    </p:spTree>
    <p:extLst>
      <p:ext uri="{BB962C8B-B14F-4D97-AF65-F5344CB8AC3E}">
        <p14:creationId xmlns:p14="http://schemas.microsoft.com/office/powerpoint/2010/main" val="310161400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extLst>
              <p:ext uri="{D42A27DB-BD31-4B8C-83A1-F6EECF244321}">
                <p14:modId xmlns:p14="http://schemas.microsoft.com/office/powerpoint/2010/main" val="4087553810"/>
              </p:ext>
            </p:extLst>
          </p:nvPr>
        </p:nvGraphicFramePr>
        <p:xfrm>
          <a:off x="381000" y="228600"/>
          <a:ext cx="3657600" cy="5857240"/>
        </p:xfrm>
        <a:graphic>
          <a:graphicData uri="http://schemas.openxmlformats.org/drawingml/2006/table">
            <a:tbl>
              <a:tblPr firstRow="1" bandRow="1">
                <a:tableStyleId>{5C22544A-7EE6-4342-B048-85BDC9FD1C3A}</a:tableStyleId>
              </a:tblPr>
              <a:tblGrid>
                <a:gridCol w="2133600">
                  <a:extLst>
                    <a:ext uri="{9D8B030D-6E8A-4147-A177-3AD203B41FA5}">
                      <a16:colId xmlns:a16="http://schemas.microsoft.com/office/drawing/2014/main" val="20000"/>
                    </a:ext>
                  </a:extLst>
                </a:gridCol>
                <a:gridCol w="838200">
                  <a:extLst>
                    <a:ext uri="{9D8B030D-6E8A-4147-A177-3AD203B41FA5}">
                      <a16:colId xmlns:a16="http://schemas.microsoft.com/office/drawing/2014/main" val="20001"/>
                    </a:ext>
                  </a:extLst>
                </a:gridCol>
                <a:gridCol w="685800">
                  <a:extLst>
                    <a:ext uri="{9D8B030D-6E8A-4147-A177-3AD203B41FA5}">
                      <a16:colId xmlns:a16="http://schemas.microsoft.com/office/drawing/2014/main" val="20002"/>
                    </a:ext>
                  </a:extLst>
                </a:gridCol>
              </a:tblGrid>
              <a:tr h="370840">
                <a:tc>
                  <a:txBody>
                    <a:bodyPr/>
                    <a:lstStyle/>
                    <a:p>
                      <a:pPr algn="ctr"/>
                      <a:r>
                        <a:rPr lang="en-US" dirty="0" smtClean="0"/>
                        <a:t>Skills</a:t>
                      </a:r>
                      <a:endParaRPr lang="en-CA" dirty="0"/>
                    </a:p>
                  </a:txBody>
                  <a:tcPr/>
                </a:tc>
                <a:tc>
                  <a:txBody>
                    <a:bodyPr/>
                    <a:lstStyle/>
                    <a:p>
                      <a:pPr algn="ctr"/>
                      <a:r>
                        <a:rPr lang="en-US" dirty="0" smtClean="0"/>
                        <a:t>Rating</a:t>
                      </a:r>
                      <a:endParaRPr lang="en-CA" dirty="0"/>
                    </a:p>
                  </a:txBody>
                  <a:tcPr/>
                </a:tc>
                <a:tc>
                  <a:txBody>
                    <a:bodyPr/>
                    <a:lstStyle/>
                    <a:p>
                      <a:pPr algn="ctr"/>
                      <a:r>
                        <a:rPr lang="en-US" dirty="0" smtClean="0"/>
                        <a:t>I,</a:t>
                      </a:r>
                      <a:r>
                        <a:rPr lang="en-US" baseline="0" dirty="0" smtClean="0"/>
                        <a:t> L, E</a:t>
                      </a:r>
                      <a:endParaRPr lang="en-CA" dirty="0"/>
                    </a:p>
                  </a:txBody>
                  <a:tcPr/>
                </a:tc>
                <a:extLst>
                  <a:ext uri="{0D108BD9-81ED-4DB2-BD59-A6C34878D82A}">
                    <a16:rowId xmlns:a16="http://schemas.microsoft.com/office/drawing/2014/main" val="10000"/>
                  </a:ext>
                </a:extLst>
              </a:tr>
              <a:tr h="1097280">
                <a:tc>
                  <a:txBody>
                    <a:bodyPr/>
                    <a:lstStyle/>
                    <a:p>
                      <a:pPr algn="l"/>
                      <a:r>
                        <a:rPr lang="en-US" dirty="0" smtClean="0"/>
                        <a:t>Spirit of Adventure</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1"/>
                  </a:ext>
                </a:extLst>
              </a:tr>
              <a:tr h="1097280">
                <a:tc>
                  <a:txBody>
                    <a:bodyPr/>
                    <a:lstStyle/>
                    <a:p>
                      <a:pPr algn="l"/>
                      <a:r>
                        <a:rPr lang="en-US" dirty="0" smtClean="0"/>
                        <a:t>Strong need to achieve</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2"/>
                  </a:ext>
                </a:extLst>
              </a:tr>
              <a:tr h="1097280">
                <a:tc>
                  <a:txBody>
                    <a:bodyPr/>
                    <a:lstStyle/>
                    <a:p>
                      <a:pPr algn="l"/>
                      <a:r>
                        <a:rPr lang="en-US" dirty="0" smtClean="0"/>
                        <a:t>Self Confidence</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3"/>
                  </a:ext>
                </a:extLst>
              </a:tr>
              <a:tr h="1097280">
                <a:tc>
                  <a:txBody>
                    <a:bodyPr/>
                    <a:lstStyle/>
                    <a:p>
                      <a:pPr algn="l"/>
                      <a:r>
                        <a:rPr lang="en-US" dirty="0" smtClean="0"/>
                        <a:t>Trust</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4"/>
                  </a:ext>
                </a:extLst>
              </a:tr>
              <a:tr h="1097280">
                <a:tc>
                  <a:txBody>
                    <a:bodyPr/>
                    <a:lstStyle/>
                    <a:p>
                      <a:pPr algn="l"/>
                      <a:r>
                        <a:rPr lang="en-US" dirty="0" smtClean="0"/>
                        <a:t>Goal Oriented</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5"/>
                  </a:ext>
                </a:extLst>
              </a:tr>
            </a:tbl>
          </a:graphicData>
        </a:graphic>
      </p:graphicFrame>
      <p:graphicFrame>
        <p:nvGraphicFramePr>
          <p:cNvPr id="3" name="Table 2"/>
          <p:cNvGraphicFramePr>
            <a:graphicFrameLocks noGrp="1"/>
          </p:cNvGraphicFramePr>
          <p:nvPr>
            <p:extLst>
              <p:ext uri="{D42A27DB-BD31-4B8C-83A1-F6EECF244321}">
                <p14:modId xmlns:p14="http://schemas.microsoft.com/office/powerpoint/2010/main" val="1013763664"/>
              </p:ext>
            </p:extLst>
          </p:nvPr>
        </p:nvGraphicFramePr>
        <p:xfrm>
          <a:off x="4800600" y="228600"/>
          <a:ext cx="3657600" cy="5857240"/>
        </p:xfrm>
        <a:graphic>
          <a:graphicData uri="http://schemas.openxmlformats.org/drawingml/2006/table">
            <a:tbl>
              <a:tblPr firstRow="1" bandRow="1">
                <a:tableStyleId>{5C22544A-7EE6-4342-B048-85BDC9FD1C3A}</a:tableStyleId>
              </a:tblPr>
              <a:tblGrid>
                <a:gridCol w="2133600">
                  <a:extLst>
                    <a:ext uri="{9D8B030D-6E8A-4147-A177-3AD203B41FA5}">
                      <a16:colId xmlns:a16="http://schemas.microsoft.com/office/drawing/2014/main" val="20000"/>
                    </a:ext>
                  </a:extLst>
                </a:gridCol>
                <a:gridCol w="838200">
                  <a:extLst>
                    <a:ext uri="{9D8B030D-6E8A-4147-A177-3AD203B41FA5}">
                      <a16:colId xmlns:a16="http://schemas.microsoft.com/office/drawing/2014/main" val="20001"/>
                    </a:ext>
                  </a:extLst>
                </a:gridCol>
                <a:gridCol w="685800">
                  <a:extLst>
                    <a:ext uri="{9D8B030D-6E8A-4147-A177-3AD203B41FA5}">
                      <a16:colId xmlns:a16="http://schemas.microsoft.com/office/drawing/2014/main" val="20002"/>
                    </a:ext>
                  </a:extLst>
                </a:gridCol>
              </a:tblGrid>
              <a:tr h="370840">
                <a:tc>
                  <a:txBody>
                    <a:bodyPr/>
                    <a:lstStyle/>
                    <a:p>
                      <a:pPr algn="ctr"/>
                      <a:r>
                        <a:rPr lang="en-US" dirty="0" smtClean="0"/>
                        <a:t>Skills</a:t>
                      </a:r>
                      <a:endParaRPr lang="en-CA" dirty="0"/>
                    </a:p>
                  </a:txBody>
                  <a:tcPr/>
                </a:tc>
                <a:tc>
                  <a:txBody>
                    <a:bodyPr/>
                    <a:lstStyle/>
                    <a:p>
                      <a:pPr algn="ctr"/>
                      <a:r>
                        <a:rPr lang="en-US" dirty="0" smtClean="0"/>
                        <a:t>Rating</a:t>
                      </a:r>
                      <a:endParaRPr lang="en-CA" dirty="0"/>
                    </a:p>
                  </a:txBody>
                  <a:tcPr/>
                </a:tc>
                <a:tc>
                  <a:txBody>
                    <a:bodyPr/>
                    <a:lstStyle/>
                    <a:p>
                      <a:pPr algn="ctr"/>
                      <a:r>
                        <a:rPr lang="en-US" dirty="0" smtClean="0"/>
                        <a:t>I,</a:t>
                      </a:r>
                      <a:r>
                        <a:rPr lang="en-US" baseline="0" dirty="0" smtClean="0"/>
                        <a:t> L, E</a:t>
                      </a:r>
                      <a:endParaRPr lang="en-CA" dirty="0"/>
                    </a:p>
                  </a:txBody>
                  <a:tcPr/>
                </a:tc>
                <a:extLst>
                  <a:ext uri="{0D108BD9-81ED-4DB2-BD59-A6C34878D82A}">
                    <a16:rowId xmlns:a16="http://schemas.microsoft.com/office/drawing/2014/main" val="10000"/>
                  </a:ext>
                </a:extLst>
              </a:tr>
              <a:tr h="1097280">
                <a:tc>
                  <a:txBody>
                    <a:bodyPr/>
                    <a:lstStyle/>
                    <a:p>
                      <a:pPr algn="l"/>
                      <a:r>
                        <a:rPr lang="en-US" dirty="0" smtClean="0"/>
                        <a:t>Innovative</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1"/>
                  </a:ext>
                </a:extLst>
              </a:tr>
              <a:tr h="1097280">
                <a:tc>
                  <a:txBody>
                    <a:bodyPr/>
                    <a:lstStyle/>
                    <a:p>
                      <a:pPr algn="l"/>
                      <a:r>
                        <a:rPr lang="en-US" dirty="0" smtClean="0"/>
                        <a:t>Persistence</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2"/>
                  </a:ext>
                </a:extLst>
              </a:tr>
              <a:tr h="1097280">
                <a:tc>
                  <a:txBody>
                    <a:bodyPr/>
                    <a:lstStyle/>
                    <a:p>
                      <a:pPr algn="l"/>
                      <a:r>
                        <a:rPr lang="en-US" dirty="0" smtClean="0"/>
                        <a:t>Hard Working</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3"/>
                  </a:ext>
                </a:extLst>
              </a:tr>
              <a:tr h="1097280">
                <a:tc>
                  <a:txBody>
                    <a:bodyPr/>
                    <a:lstStyle/>
                    <a:p>
                      <a:pPr algn="l"/>
                      <a:r>
                        <a:rPr lang="en-US" dirty="0" smtClean="0"/>
                        <a:t>Positive Attitude</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4"/>
                  </a:ext>
                </a:extLst>
              </a:tr>
              <a:tr h="1097280">
                <a:tc>
                  <a:txBody>
                    <a:bodyPr/>
                    <a:lstStyle/>
                    <a:p>
                      <a:pPr algn="l"/>
                      <a:r>
                        <a:rPr lang="en-US" dirty="0" smtClean="0"/>
                        <a:t>Strong</a:t>
                      </a:r>
                      <a:r>
                        <a:rPr lang="en-US" baseline="0" dirty="0" smtClean="0"/>
                        <a:t> sense of self</a:t>
                      </a:r>
                      <a:endParaRPr lang="en-CA" dirty="0"/>
                    </a:p>
                  </a:txBody>
                  <a:tcPr anchor="ctr"/>
                </a:tc>
                <a:tc>
                  <a:txBody>
                    <a:bodyPr/>
                    <a:lstStyle/>
                    <a:p>
                      <a:pPr algn="l"/>
                      <a:endParaRPr lang="en-CA" dirty="0"/>
                    </a:p>
                  </a:txBody>
                  <a:tcPr anchor="ctr"/>
                </a:tc>
                <a:tc>
                  <a:txBody>
                    <a:bodyPr/>
                    <a:lstStyle/>
                    <a:p>
                      <a:pPr algn="l"/>
                      <a:endParaRPr lang="en-CA" dirty="0"/>
                    </a:p>
                  </a:txBody>
                  <a:tcPr anchor="ctr"/>
                </a:tc>
                <a:extLst>
                  <a:ext uri="{0D108BD9-81ED-4DB2-BD59-A6C34878D82A}">
                    <a16:rowId xmlns:a16="http://schemas.microsoft.com/office/drawing/2014/main" val="10005"/>
                  </a:ext>
                </a:extLst>
              </a:tr>
            </a:tbl>
          </a:graphicData>
        </a:graphic>
      </p:graphicFrame>
    </p:spTree>
    <p:extLst>
      <p:ext uri="{BB962C8B-B14F-4D97-AF65-F5344CB8AC3E}">
        <p14:creationId xmlns:p14="http://schemas.microsoft.com/office/powerpoint/2010/main" val="21768670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43</TotalTime>
  <Words>310</Words>
  <Application>Microsoft Office PowerPoint</Application>
  <PresentationFormat>On-screen Show (4:3)</PresentationFormat>
  <Paragraphs>59</Paragraphs>
  <Slides>15</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15</vt:i4>
      </vt:variant>
    </vt:vector>
  </HeadingPairs>
  <TitlesOfParts>
    <vt:vector size="18" baseType="lpstr">
      <vt:lpstr>Arial</vt:lpstr>
      <vt:lpstr>Calibri</vt:lpstr>
      <vt:lpstr>Office Theme</vt:lpstr>
      <vt:lpstr>My Skills Profile</vt:lpstr>
      <vt:lpstr>Characteristics I Possess</vt:lpstr>
      <vt:lpstr>Use this table and to list 5 characteristics you currently possess</vt:lpstr>
      <vt:lpstr>Using this table, what are the five characteristics you think you don’t have and tell me how you are going to develop them.</vt:lpstr>
      <vt:lpstr>BDC Assessment</vt:lpstr>
      <vt:lpstr>BDC Assessment Results</vt:lpstr>
      <vt:lpstr>BDC Assessment Results</vt:lpstr>
      <vt:lpstr>Critical Entrepreneurial Skills</vt:lpstr>
      <vt:lpstr>PowerPoint Presentation</vt:lpstr>
      <vt:lpstr>PowerPoint Presentation</vt:lpstr>
      <vt:lpstr>Examination time</vt:lpstr>
      <vt:lpstr>PowerPoint Presentation</vt:lpstr>
      <vt:lpstr>PowerPoint Presentation</vt:lpstr>
      <vt:lpstr>Summary</vt:lpstr>
      <vt:lpstr>PowerPoint Presentation</vt:lpstr>
    </vt:vector>
  </TitlesOfParts>
  <Company>SouthEast Cornerstone School Division #209</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My Skills Profile</dc:title>
  <dc:creator>Windows User</dc:creator>
  <cp:lastModifiedBy>Amy Mcfarlen</cp:lastModifiedBy>
  <cp:revision>7</cp:revision>
  <dcterms:created xsi:type="dcterms:W3CDTF">2014-02-05T16:34:21Z</dcterms:created>
  <dcterms:modified xsi:type="dcterms:W3CDTF">2017-09-11T14:17:47Z</dcterms:modified>
</cp:coreProperties>
</file>

<file path=docProps/thumbnail.jpeg>
</file>